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A79978-91B9-469C-ADDE-DCCCF48C325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885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C0CAEE-5DA8-469B-8259-CDFCC6FCF9F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088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85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90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2A4F437-D183-4794-832B-F6DD911D056A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90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60A8C1-AF61-48AE-AAB2-F8753C74664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75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92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7A5727A-BB6F-4E76-A17C-4CD0D8CCDAD7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92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E6B4F1-0193-4C28-8791-4AF286441B6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4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04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4F1F494-986D-46CA-9EEA-E110567BE97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104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ADE817-31FE-457F-B007-658612ABC0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5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5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8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F0B374-7F32-47EF-9049-1D6AB8E58C0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946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0AF07C-C48D-4E64-8308-50E9602535AD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094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46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99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2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02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88F88B-92DB-4030-B407-A1BD77B0C84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102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118A32A-F00C-4B07-A121-CA5B317A9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6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Quality Review Is</a:t>
            </a:r>
            <a:br>
              <a:rPr lang="en-US" altLang="en-US" dirty="0"/>
            </a:br>
            <a:r>
              <a:rPr lang="en-US" altLang="en-US" dirty="0"/>
              <a:t>Mandatory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Intake/Interview Form 13614-C</a:t>
            </a:r>
            <a:endParaRPr lang="en-US" altLang="en-US" sz="2400" dirty="0"/>
          </a:p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629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143000"/>
          </a:xfrm>
        </p:spPr>
        <p:txBody>
          <a:bodyPr/>
          <a:lstStyle/>
          <a:p>
            <a:r>
              <a:rPr lang="en-US" altLang="en-US" dirty="0"/>
              <a:t>Quality Review Overview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800" dirty="0"/>
              <a:t>A </a:t>
            </a:r>
            <a:r>
              <a:rPr lang="en-US" altLang="en-US" sz="2800" b="1" dirty="0"/>
              <a:t>MUST</a:t>
            </a:r>
            <a:r>
              <a:rPr lang="en-US" altLang="en-US" sz="2800" dirty="0"/>
              <a:t> for </a:t>
            </a:r>
            <a:r>
              <a:rPr lang="en-US" altLang="en-US" sz="2800" b="1" dirty="0">
                <a:solidFill>
                  <a:srgbClr val="FF0000"/>
                </a:solidFill>
              </a:rPr>
              <a:t>ALL</a:t>
            </a:r>
            <a:r>
              <a:rPr lang="en-US" altLang="en-US" sz="2800" dirty="0"/>
              <a:t> tax returns &amp; PTRs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NO EXCEPTIONS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800" dirty="0"/>
              <a:t>QR must be by a 2</a:t>
            </a:r>
            <a:r>
              <a:rPr lang="en-US" altLang="en-US" sz="2800" baseline="30000" dirty="0"/>
              <a:t>nd</a:t>
            </a:r>
            <a:r>
              <a:rPr lang="en-US" altLang="en-US" sz="2800" dirty="0"/>
              <a:t> certified counselor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Use Part VIII of Intake/Interview sheet as reminders for Quality Review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600" dirty="0"/>
              <a:t>Lists specific items to be reviewed with taxpayer and checked in TaxSlayer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800" dirty="0"/>
              <a:t>Compare with prior year return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 descr="NJ Pub Ref" title="NJ Pub Ref">
            <a:extLst>
              <a:ext uri="{FF2B5EF4-FFF2-40B4-BE49-F238E27FC236}">
                <a16:creationId xmlns:a16="http://schemas.microsoft.com/office/drawing/2014/main" id="{381FB99E-6CF5-40B3-8849-27663C90FB79}"/>
              </a:ext>
            </a:extLst>
          </p:cNvPr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</p:spTree>
    <p:extLst>
      <p:ext uri="{BB962C8B-B14F-4D97-AF65-F5344CB8AC3E}">
        <p14:creationId xmlns:p14="http://schemas.microsoft.com/office/powerpoint/2010/main" val="8658219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Do a Quality Review?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To ensure clients that we: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800" dirty="0"/>
              <a:t>Prepare accurate returns and ensure the correct tax liability</a:t>
            </a:r>
          </a:p>
          <a:p>
            <a:pPr lvl="1"/>
            <a:r>
              <a:rPr lang="en-US" altLang="en-US" sz="2800" dirty="0"/>
              <a:t> Minimize rejected returns, which delay refunds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/>
              <a:t> </a:t>
            </a:r>
            <a:r>
              <a:rPr lang="en-US" altLang="en-US" sz="3000" dirty="0"/>
              <a:t>Mandated by IRS &amp; AARP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6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Can Do Quality Review?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en-US" dirty="0">
                <a:solidFill>
                  <a:srgbClr val="001132"/>
                </a:solidFill>
              </a:rPr>
              <a:t> </a:t>
            </a:r>
            <a:r>
              <a:rPr lang="en-US" altLang="en-US" sz="3000" dirty="0">
                <a:solidFill>
                  <a:srgbClr val="001132"/>
                </a:solidFill>
              </a:rPr>
              <a:t>Quality Review requires a “second set of eyes”  </a:t>
            </a:r>
          </a:p>
          <a:p>
            <a:r>
              <a:rPr lang="en-US" altLang="en-US" sz="3000" dirty="0">
                <a:solidFill>
                  <a:srgbClr val="001132"/>
                </a:solidFill>
              </a:rPr>
              <a:t> It cannot be done by the counselor who prepared the return</a:t>
            </a:r>
          </a:p>
          <a:p>
            <a:r>
              <a:rPr lang="en-US" altLang="en-US" sz="3000" dirty="0">
                <a:solidFill>
                  <a:srgbClr val="001132"/>
                </a:solidFill>
              </a:rPr>
              <a:t> Must be a certified counselor</a:t>
            </a:r>
          </a:p>
          <a:p>
            <a:r>
              <a:rPr lang="en-US" altLang="en-US" sz="3000" dirty="0">
                <a:solidFill>
                  <a:srgbClr val="001132"/>
                </a:solidFill>
              </a:rPr>
              <a:t> The taxpayer CANNOT be the “second set of eyes”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803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Quality Review Process</a:t>
            </a:r>
            <a:endParaRPr lang="en-US" altLang="en-US" b="0" dirty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86206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000" b="1" u="sng" dirty="0"/>
              <a:t>Preparer:</a:t>
            </a:r>
          </a:p>
          <a:p>
            <a:pPr marL="342900" indent="-342900">
              <a:buSzPct val="180000"/>
              <a:buFont typeface="Wingdings" panose="05000000000000000000" pitchFamily="2" charset="2"/>
              <a:buChar char="§"/>
            </a:pPr>
            <a:r>
              <a:rPr lang="en-US" altLang="en-US" sz="2600" dirty="0"/>
              <a:t>Advise taxpayer of the importance of Quality Review and their role in process</a:t>
            </a:r>
          </a:p>
          <a:p>
            <a:r>
              <a:rPr lang="en-US" altLang="en-US" sz="2600" dirty="0"/>
              <a:t> Compile Intake/Interview sheet and all supporting documents in logical order for Quality Reviewer</a:t>
            </a:r>
          </a:p>
          <a:p>
            <a:r>
              <a:rPr lang="en-US" altLang="en-US" sz="2600" dirty="0"/>
              <a:t> Introduce Quality Reviewer to client</a:t>
            </a:r>
          </a:p>
          <a:p>
            <a:pPr marL="0" indent="0">
              <a:buNone/>
            </a:pPr>
            <a:r>
              <a:rPr lang="en-US" altLang="en-US" sz="3000" b="1" u="sng" dirty="0"/>
              <a:t>Quality Reviewer:</a:t>
            </a:r>
          </a:p>
          <a:p>
            <a:r>
              <a:rPr lang="en-US" altLang="en-US" sz="3000" dirty="0"/>
              <a:t> </a:t>
            </a:r>
            <a:r>
              <a:rPr lang="en-US" altLang="en-US" sz="2600" dirty="0"/>
              <a:t>Ask taxpayer if all of their questions were answered by preparer </a:t>
            </a:r>
          </a:p>
          <a:p>
            <a:r>
              <a:rPr lang="en-US" altLang="en-US" sz="2600" dirty="0"/>
              <a:t> Verify you have all documents used to prepare tax return</a:t>
            </a:r>
          </a:p>
          <a:p>
            <a:r>
              <a:rPr lang="en-US" altLang="en-US" sz="2600" dirty="0"/>
              <a:t> Address all items listed on Intake/Interview sheet Page 4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300" dirty="0"/>
              <a:t>Taxpayer (and spouse) identity verified with photo ID and all SS #s checked against SS cards</a:t>
            </a:r>
          </a:p>
          <a:p>
            <a:endParaRPr lang="en-US" altLang="en-US" sz="2600" dirty="0"/>
          </a:p>
          <a:p>
            <a:pPr lvl="2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47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Quality Review Process</a:t>
            </a:r>
            <a:endParaRPr lang="en-US" altLang="en-US" b="0" dirty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86206" cy="47244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altLang="en-US" dirty="0"/>
              <a:t>All items on return are within scope</a:t>
            </a:r>
          </a:p>
          <a:p>
            <a:pPr lvl="1"/>
            <a:r>
              <a:rPr lang="en-US" altLang="en-US" dirty="0"/>
              <a:t> All questions on Intake/Interview sheet have been answered</a:t>
            </a:r>
          </a:p>
          <a:p>
            <a:pPr lvl="1"/>
            <a:r>
              <a:rPr lang="en-US" altLang="en-US" dirty="0"/>
              <a:t> All unsure boxes on Intake/Interview sheet were discussed with taxpayer and correctly marked Yes or No</a:t>
            </a:r>
          </a:p>
          <a:p>
            <a:pPr lvl="1"/>
            <a:r>
              <a:rPr lang="en-US" altLang="en-US" dirty="0"/>
              <a:t> Information from Intake/Interview sheet was correctly transferred to tax return</a:t>
            </a:r>
          </a:p>
          <a:p>
            <a:pPr lvl="1"/>
            <a:r>
              <a:rPr lang="en-US" altLang="en-US" dirty="0"/>
              <a:t> Names, SS #s, ITINs and EINs were verified and entered correctly on return</a:t>
            </a:r>
          </a:p>
          <a:p>
            <a:pPr lvl="1"/>
            <a:r>
              <a:rPr lang="en-US" altLang="en-US" dirty="0"/>
              <a:t> All income (including income with or without source documents) checked Yes on Intake sheet is correctly entered on return</a:t>
            </a:r>
          </a:p>
          <a:p>
            <a:pPr lvl="1"/>
            <a:r>
              <a:rPr lang="en-US" altLang="en-US" dirty="0"/>
              <a:t> Adjustments are correct (eligibility and entry)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 descr="NJ (cont'd)" title="NJ (cont'd)">
            <a:extLst>
              <a:ext uri="{FF2B5EF4-FFF2-40B4-BE49-F238E27FC236}">
                <a16:creationId xmlns:a16="http://schemas.microsoft.com/office/drawing/2014/main" id="{510C9E55-2C0D-4D03-81C1-A472577CD6F9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98602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Quality Review Process</a:t>
            </a:r>
            <a:endParaRPr lang="en-US" altLang="en-US" b="0" dirty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86206" cy="47244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 dirty="0"/>
              <a:t>All  Standard, Additional, or Itemized Deductions are correct (eligibility and entry)</a:t>
            </a:r>
          </a:p>
          <a:p>
            <a:pPr lvl="1"/>
            <a:r>
              <a:rPr lang="en-US" altLang="en-US" dirty="0"/>
              <a:t> All credits are correct (eligibility and entry)</a:t>
            </a:r>
          </a:p>
          <a:p>
            <a:pPr lvl="1"/>
            <a:r>
              <a:rPr lang="en-US" altLang="en-US" dirty="0"/>
              <a:t> All Affordable Care Act information is filled in on Intake/Interview sheet and correctly reported on return</a:t>
            </a:r>
          </a:p>
          <a:p>
            <a:pPr lvl="1"/>
            <a:r>
              <a:rPr lang="en-US" altLang="en-US" dirty="0"/>
              <a:t> Withholding shown on Forms W-2, 1099 and Estimated Tax Payments are correctly reported</a:t>
            </a:r>
          </a:p>
          <a:p>
            <a:pPr lvl="1"/>
            <a:r>
              <a:rPr lang="en-US" altLang="en-US" dirty="0"/>
              <a:t> Direct Deposit/Debit and checking/savings account numbers are correct</a:t>
            </a:r>
          </a:p>
          <a:p>
            <a:pPr marL="0" indent="0">
              <a:buNone/>
            </a:pPr>
            <a:r>
              <a:rPr lang="en-US" altLang="en-US" u="sng" dirty="0"/>
              <a:t>If there are errors:</a:t>
            </a:r>
          </a:p>
          <a:p>
            <a:pPr lvl="1"/>
            <a:r>
              <a:rPr lang="en-US" altLang="en-US" dirty="0"/>
              <a:t> Discuss error with preparer in private and make sure you are both in agreement on correction to be made in TaxSlayer</a:t>
            </a:r>
          </a:p>
          <a:p>
            <a:pPr lvl="1"/>
            <a:r>
              <a:rPr lang="en-US" altLang="en-US" dirty="0"/>
              <a:t> Corrections are made on Intake/Interview sheet as needed</a:t>
            </a:r>
          </a:p>
          <a:p>
            <a:pPr lvl="1"/>
            <a:r>
              <a:rPr lang="en-US" altLang="en-US" dirty="0"/>
              <a:t> Error and correction are explained to taxpayer as needed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8" name="TextBox 7" descr="NJ (cont'd)" title="NJ (cont'd)">
            <a:extLst>
              <a:ext uri="{FF2B5EF4-FFF2-40B4-BE49-F238E27FC236}">
                <a16:creationId xmlns:a16="http://schemas.microsoft.com/office/drawing/2014/main" id="{BC783EE9-FA99-4800-A2AE-E41EA5406B5B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96022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Quality Reviews during Last Tax Year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Overall, AARP TaxAide program achieved 94.25% accuracy rate – 10 incorrect out of 174 return reviews (92.86% for NJ TaxAide)</a:t>
            </a:r>
          </a:p>
          <a:p>
            <a:r>
              <a:rPr lang="en-US" altLang="en-US" dirty="0"/>
              <a:t> Two key issues found in IRS reviews</a:t>
            </a:r>
          </a:p>
          <a:p>
            <a:pPr lvl="1"/>
            <a:r>
              <a:rPr lang="en-US" altLang="en-US" dirty="0"/>
              <a:t> Use of Intake/Interview sheet (under heavy scrutiny by IRS)</a:t>
            </a:r>
          </a:p>
          <a:p>
            <a:pPr lvl="2"/>
            <a:r>
              <a:rPr lang="en-US" altLang="en-US" dirty="0"/>
              <a:t> Failure to mark and correct boxes</a:t>
            </a:r>
          </a:p>
          <a:p>
            <a:pPr lvl="2"/>
            <a:r>
              <a:rPr lang="en-US" altLang="en-US" dirty="0"/>
              <a:t> Failure to question client thoroughly</a:t>
            </a:r>
          </a:p>
          <a:p>
            <a:pPr lvl="1"/>
            <a:r>
              <a:rPr lang="en-US" altLang="en-US" dirty="0"/>
              <a:t> Quality review</a:t>
            </a:r>
          </a:p>
          <a:p>
            <a:pPr lvl="2"/>
            <a:r>
              <a:rPr lang="en-US" altLang="en-US" dirty="0"/>
              <a:t>Failed to catch tax law errors</a:t>
            </a:r>
          </a:p>
          <a:p>
            <a:pPr lvl="2"/>
            <a:r>
              <a:rPr lang="en-US" altLang="en-US" dirty="0"/>
              <a:t>Failed to catch out of scope items</a:t>
            </a:r>
          </a:p>
          <a:p>
            <a:pPr lvl="2"/>
            <a:r>
              <a:rPr lang="en-US" altLang="en-US" dirty="0"/>
              <a:t>Failed to catch data input errors  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709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Step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 Make reasonableness check by comparing with prior year return</a:t>
            </a:r>
          </a:p>
          <a:p>
            <a:pPr lvl="1"/>
            <a:r>
              <a:rPr lang="en-US" altLang="en-US" dirty="0"/>
              <a:t> Compare all income sources and amounts</a:t>
            </a:r>
          </a:p>
          <a:p>
            <a:pPr lvl="1"/>
            <a:r>
              <a:rPr lang="en-US" altLang="en-US" dirty="0"/>
              <a:t> Check which adjustments were claimed</a:t>
            </a:r>
          </a:p>
          <a:p>
            <a:pPr lvl="1"/>
            <a:r>
              <a:rPr lang="en-US" altLang="en-US" dirty="0"/>
              <a:t> Compare itemized deductions claimed</a:t>
            </a:r>
          </a:p>
          <a:p>
            <a:pPr lvl="1"/>
            <a:r>
              <a:rPr lang="en-US" altLang="en-US" dirty="0"/>
              <a:t> Check if refunds from last year were applied to current year taxes</a:t>
            </a:r>
          </a:p>
          <a:p>
            <a:pPr lvl="1"/>
            <a:r>
              <a:rPr lang="en-US" altLang="en-US" dirty="0"/>
              <a:t> Verify that any balance due paid with prior year return is entered in this year’s return so that amount can be claimed on Schedule A if appropriate </a:t>
            </a:r>
          </a:p>
          <a:p>
            <a:pPr lvl="1"/>
            <a:r>
              <a:rPr lang="en-US" altLang="en-US" dirty="0"/>
              <a:t> Check whether estimated tax payments were made in prior year</a:t>
            </a:r>
          </a:p>
          <a:p>
            <a:pPr lvl="1"/>
            <a:r>
              <a:rPr lang="en-US" altLang="en-US" dirty="0"/>
              <a:t> Look for carryover items</a:t>
            </a:r>
          </a:p>
          <a:p>
            <a:r>
              <a:rPr lang="en-US" altLang="en-US" dirty="0"/>
              <a:t> If significant differences are found between the 2 years, probe with taxpayer for explanation</a:t>
            </a:r>
          </a:p>
          <a:p>
            <a:r>
              <a:rPr lang="en-US" altLang="en-US" dirty="0"/>
              <a:t> Make any necessary corrections to the tax return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182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3|1.1|1.4|3.9|1.8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</TotalTime>
  <Words>755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NJ Template 06</vt:lpstr>
      <vt:lpstr>Quality Review Is Mandatory</vt:lpstr>
      <vt:lpstr>Quality Review Overview</vt:lpstr>
      <vt:lpstr>Why Do a Quality Review?</vt:lpstr>
      <vt:lpstr>Who Can Do Quality Review?</vt:lpstr>
      <vt:lpstr>Quality Review Process</vt:lpstr>
      <vt:lpstr>Quality Review Process</vt:lpstr>
      <vt:lpstr>Quality Review Process</vt:lpstr>
      <vt:lpstr>Quality Reviews during Last Tax Year</vt:lpstr>
      <vt:lpstr>Final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2017-11-15T04:44:44Z</dcterms:modified>
</cp:coreProperties>
</file>